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52"/>
  </p:notesMasterIdLst>
  <p:handoutMasterIdLst>
    <p:handoutMasterId r:id="rId53"/>
  </p:handoutMasterIdLst>
  <p:sldIdLst>
    <p:sldId id="258" r:id="rId3"/>
    <p:sldId id="287" r:id="rId4"/>
    <p:sldId id="298" r:id="rId5"/>
    <p:sldId id="297" r:id="rId6"/>
    <p:sldId id="272" r:id="rId7"/>
    <p:sldId id="304" r:id="rId8"/>
    <p:sldId id="305" r:id="rId9"/>
    <p:sldId id="306" r:id="rId10"/>
    <p:sldId id="307" r:id="rId11"/>
    <p:sldId id="308" r:id="rId12"/>
    <p:sldId id="303" r:id="rId13"/>
    <p:sldId id="309" r:id="rId14"/>
    <p:sldId id="319" r:id="rId15"/>
    <p:sldId id="310" r:id="rId16"/>
    <p:sldId id="311" r:id="rId17"/>
    <p:sldId id="312" r:id="rId18"/>
    <p:sldId id="313" r:id="rId19"/>
    <p:sldId id="337" r:id="rId20"/>
    <p:sldId id="338" r:id="rId21"/>
    <p:sldId id="339" r:id="rId22"/>
    <p:sldId id="340" r:id="rId23"/>
    <p:sldId id="341" r:id="rId24"/>
    <p:sldId id="342" r:id="rId25"/>
    <p:sldId id="320" r:id="rId26"/>
    <p:sldId id="299" r:id="rId27"/>
    <p:sldId id="302" r:id="rId28"/>
    <p:sldId id="301" r:id="rId29"/>
    <p:sldId id="314" r:id="rId30"/>
    <p:sldId id="321" r:id="rId31"/>
    <p:sldId id="315" r:id="rId32"/>
    <p:sldId id="316" r:id="rId33"/>
    <p:sldId id="317" r:id="rId34"/>
    <p:sldId id="318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267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84724" autoAdjust="0"/>
  </p:normalViewPr>
  <p:slideViewPr>
    <p:cSldViewPr>
      <p:cViewPr>
        <p:scale>
          <a:sx n="100" d="100"/>
          <a:sy n="100" d="100"/>
        </p:scale>
        <p:origin x="-78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250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4/17/2014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4/17/2014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C:\Users\imeinzen\Dropbox\Work\Screenshots\To Upload\1.1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572000"/>
            <a:ext cx="4705351" cy="3764280"/>
          </a:xfrm>
          <a:prstGeom prst="rect">
            <a:avLst/>
          </a:prstGeom>
          <a:noFill/>
        </p:spPr>
      </p:pic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81357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13844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7208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hydro/Installation/Ubunt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s.org/wiki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ROS-Industrial Basic Developer’s Training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Ian R. Meinzen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Senior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05572" y="3810000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4 June 2013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04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Bringing Windows to Foreground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If you have multiple windows of the same type open, multiple triangles show up on left hand side</a:t>
            </a:r>
          </a:p>
          <a:p>
            <a:r>
              <a:rPr lang="en-US" dirty="0" smtClean="0"/>
              <a:t>Single Window: Clicking on icon will bring window to foreground</a:t>
            </a:r>
          </a:p>
          <a:p>
            <a:r>
              <a:rPr lang="en-US" dirty="0" smtClean="0"/>
              <a:t>If you click on an icon with multiple windows open, all of the possible windows are brought to the foreground.</a:t>
            </a:r>
          </a:p>
        </p:txBody>
      </p:sp>
      <p:pic>
        <p:nvPicPr>
          <p:cNvPr id="8" name="Content Placeholder 7" descr="Multiple Windows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Linux File System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Hierarchical file system, similar to Windows/Mac</a:t>
            </a:r>
          </a:p>
          <a:p>
            <a:r>
              <a:rPr lang="en-US" dirty="0" smtClean="0"/>
              <a:t>Major differences from Windows:</a:t>
            </a:r>
          </a:p>
          <a:p>
            <a:pPr lvl="1"/>
            <a:r>
              <a:rPr lang="en-US" dirty="0" smtClean="0"/>
              <a:t>Linux uses ‘/’ character for separating directories, not ‘\’</a:t>
            </a:r>
          </a:p>
          <a:p>
            <a:pPr lvl="1"/>
            <a:r>
              <a:rPr lang="en-US" dirty="0" smtClean="0"/>
              <a:t>No concept of “C: Drive” – the primary hard drive is mounted as the root (/) folder, and all CD-ROMs, network drives, etc. are mounted as subfolders of the root, e.g. /media/THUMBDRIVE</a:t>
            </a:r>
          </a:p>
          <a:p>
            <a:pPr lvl="1"/>
            <a:r>
              <a:rPr lang="en-US" dirty="0" smtClean="0"/>
              <a:t>Linux file system can contain more than files (disk drives, serial ports, etc.)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Linux File System (cont’d).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ordinarily only have full access to their home directory (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/home/&lt;username&gt;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Files don’t have hidden attribute, like Windows.  Instead, all files which begin with a “.” are “hidden”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Using the Linux Terminal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Linux Terminal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Similar to Windows command prompt, but “on steroids”</a:t>
            </a:r>
          </a:p>
          <a:p>
            <a:r>
              <a:rPr lang="en-US" dirty="0" smtClean="0"/>
              <a:t>Essential for developing ROS applications</a:t>
            </a:r>
          </a:p>
          <a:p>
            <a:r>
              <a:rPr lang="en-US" dirty="0" smtClean="0"/>
              <a:t>Click on the terminal icon to open a terminal</a:t>
            </a:r>
          </a:p>
          <a:p>
            <a:endParaRPr lang="en-US" dirty="0" smtClean="0"/>
          </a:p>
          <a:p>
            <a:r>
              <a:rPr lang="en-US" dirty="0" smtClean="0"/>
              <a:t>Open new terminal window</a:t>
            </a:r>
          </a:p>
          <a:p>
            <a:pPr lvl="1"/>
            <a:r>
              <a:rPr lang="en-US" dirty="0" err="1" smtClean="0"/>
              <a:t>Menu</a:t>
            </a:r>
            <a:r>
              <a:rPr lang="en-US" dirty="0" err="1" smtClean="0">
                <a:sym typeface="Wingdings" pitchFamily="2" charset="2"/>
              </a:rPr>
              <a:t>FileOpen</a:t>
            </a:r>
            <a:r>
              <a:rPr lang="en-US" dirty="0" smtClean="0">
                <a:sym typeface="Wingdings" pitchFamily="2" charset="2"/>
              </a:rPr>
              <a:t> Terminal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Ctrl+Shift+N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Terminals can have multiple tabs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MenuFileOpen</a:t>
            </a:r>
            <a:r>
              <a:rPr lang="en-US" dirty="0" smtClean="0">
                <a:sym typeface="Wingdings" pitchFamily="2" charset="2"/>
              </a:rPr>
              <a:t> Tab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Ctrl+Shift+T</a:t>
            </a:r>
            <a:endParaRPr lang="en-US" dirty="0" smtClean="0"/>
          </a:p>
          <a:p>
            <a:r>
              <a:rPr lang="en-US" dirty="0" smtClean="0"/>
              <a:t>You can use “*” and “?” characters as wildcards when specifying names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8" descr="1.1.3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4200" y="1828800"/>
            <a:ext cx="1015873" cy="1015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Commands in Linux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Terminal opens with prompt</a:t>
            </a:r>
          </a:p>
          <a:p>
            <a:r>
              <a:rPr lang="en-US" dirty="0" smtClean="0"/>
              <a:t>Type command, followed by enter</a:t>
            </a:r>
          </a:p>
          <a:p>
            <a:r>
              <a:rPr lang="en-US" dirty="0" smtClean="0"/>
              <a:t>Command will run, then return with prompt</a:t>
            </a:r>
          </a:p>
          <a:p>
            <a:r>
              <a:rPr lang="en-US" dirty="0" smtClean="0"/>
              <a:t>If command needs to be “killed”, press Control and C simultaneously (often abbreviated “</a:t>
            </a:r>
            <a:r>
              <a:rPr lang="en-US" dirty="0" err="1" smtClean="0"/>
              <a:t>Ctrl+C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Hovering on right hand side will show you the scroll bar</a:t>
            </a:r>
          </a:p>
          <a:p>
            <a:r>
              <a:rPr lang="en-US" dirty="0" smtClean="0"/>
              <a:t>The tab key is your friend!</a:t>
            </a:r>
            <a:endParaRPr lang="en-US" dirty="0"/>
          </a:p>
        </p:txBody>
      </p:sp>
      <p:pic>
        <p:nvPicPr>
          <p:cNvPr id="10" name="Content Placeholder 9" descr="terminal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577177"/>
            <a:ext cx="4038600" cy="25720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Commands for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 – Lists files and folders. Specifying a file or wild card will show only the files listed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–a</a:t>
            </a:r>
            <a:r>
              <a:rPr lang="en-US" dirty="0" smtClean="0"/>
              <a:t> – Lists hidden files as well.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&lt;folder&gt;</a:t>
            </a:r>
            <a:r>
              <a:rPr lang="en-US" dirty="0" smtClean="0"/>
              <a:t> - Changes the working folder to the given folder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pwd</a:t>
            </a:r>
            <a:r>
              <a:rPr lang="en-US" dirty="0" smtClean="0"/>
              <a:t> – Prints the current working folder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cp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Copies &lt;</a:t>
            </a:r>
            <a:r>
              <a:rPr lang="en-US" dirty="0" err="1" smtClean="0"/>
              <a:t>src</a:t>
            </a:r>
            <a:r>
              <a:rPr lang="en-US" dirty="0" smtClean="0"/>
              <a:t>&gt; to &lt;</a:t>
            </a:r>
            <a:r>
              <a:rPr lang="en-US" dirty="0" err="1" smtClean="0"/>
              <a:t>dest</a:t>
            </a:r>
            <a:r>
              <a:rPr lang="en-US" dirty="0" smtClean="0"/>
              <a:t>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mv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Moves/renames &lt;</a:t>
            </a:r>
            <a:r>
              <a:rPr lang="en-US" dirty="0" err="1" smtClean="0"/>
              <a:t>src</a:t>
            </a:r>
            <a:r>
              <a:rPr lang="en-US" dirty="0" smtClean="0"/>
              <a:t>&gt; to &lt;</a:t>
            </a:r>
            <a:r>
              <a:rPr lang="en-US" dirty="0" err="1" smtClean="0"/>
              <a:t>dest</a:t>
            </a:r>
            <a:r>
              <a:rPr lang="en-US" dirty="0" smtClean="0"/>
              <a:t>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&lt;file&gt;</a:t>
            </a:r>
            <a:r>
              <a:rPr lang="en-US" dirty="0" smtClean="0"/>
              <a:t> - Removes &lt;file&gt;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ax</a:t>
            </a:r>
            <a:r>
              <a:rPr lang="en-US" dirty="0" smtClean="0"/>
              <a:t> – Shows all processes running on computer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kill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 - Kills program with process &lt;</a:t>
            </a:r>
            <a:r>
              <a:rPr lang="en-US" dirty="0" err="1" smtClean="0"/>
              <a:t>pid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ROS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90600"/>
            <a:ext cx="6671988" cy="4958382"/>
          </a:xfrm>
          <a:prstGeom prst="rect">
            <a:avLst/>
          </a:prstGeom>
          <a:noFill/>
          <a:ln w="25400" cap="flat">
            <a:noFill/>
            <a:round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6019800"/>
            <a:ext cx="4256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(Image taken from Willow Garage’s “What is ROS?” presentation)</a:t>
            </a:r>
            <a:endParaRPr lang="en-U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34" y="2078038"/>
            <a:ext cx="1749624" cy="17335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9458" name="Rectangle 2"/>
          <p:cNvSpPr>
            <a:spLocks/>
          </p:cNvSpPr>
          <p:nvPr/>
        </p:nvSpPr>
        <p:spPr bwMode="auto">
          <a:xfrm>
            <a:off x="1707356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=</a:t>
            </a: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3602831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5455444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7289006" y="2972742"/>
            <a:ext cx="19236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Gill Sans" charset="0"/>
                <a:cs typeface="Gill Sans" charset="0"/>
              </a:rPr>
              <a:t>+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24062" y="2127250"/>
            <a:ext cx="1538288" cy="2159000"/>
            <a:chOff x="0" y="0"/>
            <a:chExt cx="2584" cy="2720"/>
          </a:xfrm>
        </p:grpSpPr>
        <p:pic>
          <p:nvPicPr>
            <p:cNvPr id="1946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0" y="160"/>
              <a:ext cx="2449" cy="1736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63" name="Rectangle 7"/>
            <p:cNvSpPr>
              <a:spLocks/>
            </p:cNvSpPr>
            <p:nvPr/>
          </p:nvSpPr>
          <p:spPr bwMode="auto">
            <a:xfrm>
              <a:off x="604" y="2210"/>
              <a:ext cx="1648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Plumbing</a:t>
              </a:r>
            </a:p>
          </p:txBody>
        </p:sp>
        <p:sp>
          <p:nvSpPr>
            <p:cNvPr id="19464" name="AutoShape 8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886200" y="2127250"/>
            <a:ext cx="1538288" cy="2159000"/>
            <a:chOff x="0" y="0"/>
            <a:chExt cx="2584" cy="2720"/>
          </a:xfrm>
        </p:grpSpPr>
        <p:sp>
          <p:nvSpPr>
            <p:cNvPr id="19466" name="Rectangle 10"/>
            <p:cNvSpPr>
              <a:spLocks/>
            </p:cNvSpPr>
            <p:nvPr/>
          </p:nvSpPr>
          <p:spPr bwMode="auto">
            <a:xfrm>
              <a:off x="1004" y="2210"/>
              <a:ext cx="893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Tools</a:t>
              </a:r>
            </a:p>
          </p:txBody>
        </p:sp>
        <p:pic>
          <p:nvPicPr>
            <p:cNvPr id="19467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0" y="336"/>
              <a:ext cx="2390" cy="16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68" name="AutoShape 12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5724525" y="2127250"/>
            <a:ext cx="1538288" cy="2159000"/>
            <a:chOff x="0" y="0"/>
            <a:chExt cx="2584" cy="2720"/>
          </a:xfrm>
        </p:grpSpPr>
        <p:sp>
          <p:nvSpPr>
            <p:cNvPr id="19470" name="Rectangle 14"/>
            <p:cNvSpPr>
              <a:spLocks/>
            </p:cNvSpPr>
            <p:nvPr/>
          </p:nvSpPr>
          <p:spPr bwMode="auto">
            <a:xfrm>
              <a:off x="372" y="2210"/>
              <a:ext cx="2025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Capabilities</a:t>
              </a:r>
            </a:p>
          </p:txBody>
        </p:sp>
        <p:pic>
          <p:nvPicPr>
            <p:cNvPr id="19471" name="Picture 1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" y="192"/>
              <a:ext cx="2481" cy="168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72" name="AutoShape 16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7558087" y="2127250"/>
            <a:ext cx="1538288" cy="2159000"/>
            <a:chOff x="0" y="0"/>
            <a:chExt cx="2584" cy="2720"/>
          </a:xfrm>
        </p:grpSpPr>
        <p:sp>
          <p:nvSpPr>
            <p:cNvPr id="19474" name="Rectangle 18"/>
            <p:cNvSpPr>
              <a:spLocks/>
            </p:cNvSpPr>
            <p:nvPr/>
          </p:nvSpPr>
          <p:spPr bwMode="auto">
            <a:xfrm>
              <a:off x="412" y="2130"/>
              <a:ext cx="1827" cy="38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Ecosystem</a:t>
              </a:r>
            </a:p>
          </p:txBody>
        </p:sp>
        <p:pic>
          <p:nvPicPr>
            <p:cNvPr id="19475" name="Picture 19"/>
            <p:cNvPicPr>
              <a:picLocks noChangeAspect="1" noChangeArrowheads="1"/>
            </p:cNvPicPr>
            <p:nvPr/>
          </p:nvPicPr>
          <p:blipFill>
            <a:blip r:embed="rId6" cstate="print"/>
            <a:srcRect l="16000" t="15048" r="17332" b="14516"/>
            <a:stretch>
              <a:fillRect/>
            </a:stretch>
          </p:blipFill>
          <p:spPr bwMode="auto">
            <a:xfrm>
              <a:off x="107" y="293"/>
              <a:ext cx="2327" cy="1304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9476" name="AutoShape 20"/>
            <p:cNvSpPr>
              <a:spLocks/>
            </p:cNvSpPr>
            <p:nvPr/>
          </p:nvSpPr>
          <p:spPr bwMode="auto">
            <a:xfrm>
              <a:off x="0" y="0"/>
              <a:ext cx="2584" cy="2720"/>
            </a:xfrm>
            <a:prstGeom prst="roundRect">
              <a:avLst>
                <a:gd name="adj" fmla="val 4644"/>
              </a:avLst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ROS?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ROS is…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000" i="1" dirty="0" smtClean="0"/>
              <a:t>(Adapted from Willow Garage’s “What is ROS?” Presentation)</a:t>
            </a:r>
            <a:endParaRPr lang="en-US" sz="10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is… plumbing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0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r>
              <a:rPr lang="en-US" sz="10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381000" y="1143000"/>
            <a:ext cx="8458200" cy="3962400"/>
            <a:chOff x="3835400" y="3340100"/>
            <a:chExt cx="16700500" cy="7023100"/>
          </a:xfrm>
        </p:grpSpPr>
        <p:sp>
          <p:nvSpPr>
            <p:cNvPr id="25" name="AutoShape 1"/>
            <p:cNvSpPr>
              <a:spLocks/>
            </p:cNvSpPr>
            <p:nvPr/>
          </p:nvSpPr>
          <p:spPr bwMode="auto">
            <a:xfrm>
              <a:off x="10236200" y="3340100"/>
              <a:ext cx="3429000" cy="1790700"/>
            </a:xfrm>
            <a:prstGeom prst="roundRect">
              <a:avLst>
                <a:gd name="adj" fmla="val 10634"/>
              </a:avLst>
            </a:prstGeom>
            <a:solidFill>
              <a:srgbClr val="0000F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Master</a:t>
              </a:r>
            </a:p>
          </p:txBody>
        </p:sp>
        <p:sp>
          <p:nvSpPr>
            <p:cNvPr id="26" name="AutoShape 2"/>
            <p:cNvSpPr>
              <a:spLocks/>
            </p:cNvSpPr>
            <p:nvPr/>
          </p:nvSpPr>
          <p:spPr bwMode="auto">
            <a:xfrm>
              <a:off x="3835400" y="5867400"/>
              <a:ext cx="41148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Publisher</a:t>
              </a:r>
            </a:p>
          </p:txBody>
        </p:sp>
        <p:sp>
          <p:nvSpPr>
            <p:cNvPr id="27" name="AutoShape 3"/>
            <p:cNvSpPr>
              <a:spLocks/>
            </p:cNvSpPr>
            <p:nvPr/>
          </p:nvSpPr>
          <p:spPr bwMode="auto">
            <a:xfrm>
              <a:off x="3835400" y="8572500"/>
              <a:ext cx="41148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Publisher</a:t>
              </a:r>
            </a:p>
          </p:txBody>
        </p:sp>
        <p:sp>
          <p:nvSpPr>
            <p:cNvPr id="28" name="AutoShape 4"/>
            <p:cNvSpPr>
              <a:spLocks/>
            </p:cNvSpPr>
            <p:nvPr/>
          </p:nvSpPr>
          <p:spPr bwMode="auto">
            <a:xfrm>
              <a:off x="15887700" y="5867400"/>
              <a:ext cx="46482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Subscriber</a:t>
              </a:r>
            </a:p>
          </p:txBody>
        </p:sp>
        <p:sp>
          <p:nvSpPr>
            <p:cNvPr id="29" name="AutoShape 5"/>
            <p:cNvSpPr>
              <a:spLocks/>
            </p:cNvSpPr>
            <p:nvPr/>
          </p:nvSpPr>
          <p:spPr bwMode="auto">
            <a:xfrm>
              <a:off x="15887700" y="8572500"/>
              <a:ext cx="4648200" cy="1790700"/>
            </a:xfrm>
            <a:prstGeom prst="roundRect">
              <a:avLst>
                <a:gd name="adj" fmla="val 10634"/>
              </a:avLst>
            </a:prstGeom>
            <a:solidFill>
              <a:srgbClr val="FF80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/>
              <a:r>
                <a:rPr lang="en-US" sz="32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Gill Sans" charset="0"/>
                  <a:cs typeface="Gill Sans" charset="0"/>
                </a:rPr>
                <a:t>Subscriber</a:t>
              </a:r>
            </a:p>
          </p:txBody>
        </p:sp>
        <p:sp>
          <p:nvSpPr>
            <p:cNvPr id="30" name="Line 6"/>
            <p:cNvSpPr>
              <a:spLocks noChangeShapeType="1"/>
            </p:cNvSpPr>
            <p:nvPr/>
          </p:nvSpPr>
          <p:spPr bwMode="auto">
            <a:xfrm flipH="1">
              <a:off x="13257213" y="6753225"/>
              <a:ext cx="2565400" cy="1338263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Line 7"/>
            <p:cNvSpPr>
              <a:spLocks noChangeShapeType="1"/>
            </p:cNvSpPr>
            <p:nvPr/>
          </p:nvSpPr>
          <p:spPr bwMode="auto">
            <a:xfrm rot="10800000">
              <a:off x="13258800" y="8102600"/>
              <a:ext cx="2586038" cy="135890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 rot="10800000">
              <a:off x="7950200" y="6743700"/>
              <a:ext cx="2606675" cy="133350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Line 9"/>
            <p:cNvSpPr>
              <a:spLocks noChangeShapeType="1"/>
            </p:cNvSpPr>
            <p:nvPr/>
          </p:nvSpPr>
          <p:spPr bwMode="auto">
            <a:xfrm flipH="1">
              <a:off x="7975600" y="8074025"/>
              <a:ext cx="2590800" cy="1366838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 rot="10800000">
              <a:off x="10528300" y="8089900"/>
              <a:ext cx="2819400" cy="19050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11"/>
            <p:cNvSpPr>
              <a:spLocks/>
            </p:cNvSpPr>
            <p:nvPr/>
          </p:nvSpPr>
          <p:spPr bwMode="auto">
            <a:xfrm>
              <a:off x="11050588" y="6887739"/>
              <a:ext cx="2200370" cy="98192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36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/topic</a:t>
              </a:r>
            </a:p>
          </p:txBody>
        </p:sp>
        <p:sp>
          <p:nvSpPr>
            <p:cNvPr id="36" name="Rectangle 12"/>
            <p:cNvSpPr>
              <a:spLocks/>
            </p:cNvSpPr>
            <p:nvPr/>
          </p:nvSpPr>
          <p:spPr bwMode="auto">
            <a:xfrm>
              <a:off x="10158413" y="5194300"/>
              <a:ext cx="3584575" cy="9398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32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(DNS-like)</a:t>
              </a:r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H="1">
              <a:off x="6737350" y="3759200"/>
              <a:ext cx="3487738" cy="2041525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Rectangle 15"/>
            <p:cNvSpPr>
              <a:spLocks/>
            </p:cNvSpPr>
            <p:nvPr/>
          </p:nvSpPr>
          <p:spPr bwMode="auto">
            <a:xfrm rot="19831880">
              <a:off x="6323485" y="4193893"/>
              <a:ext cx="3707459" cy="65461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register(/topic)</a:t>
              </a:r>
            </a:p>
          </p:txBody>
        </p:sp>
        <p:sp>
          <p:nvSpPr>
            <p:cNvPr id="39" name="Line 16"/>
            <p:cNvSpPr>
              <a:spLocks noChangeShapeType="1"/>
            </p:cNvSpPr>
            <p:nvPr/>
          </p:nvSpPr>
          <p:spPr bwMode="auto">
            <a:xfrm rot="10800000">
              <a:off x="13695363" y="3702050"/>
              <a:ext cx="3186112" cy="2105025"/>
            </a:xfrm>
            <a:prstGeom prst="line">
              <a:avLst/>
            </a:prstGeom>
            <a:noFill/>
            <a:ln w="76200" cap="rnd">
              <a:solidFill>
                <a:schemeClr val="tx1"/>
              </a:solidFill>
              <a:prstDash val="sysDot"/>
              <a:round/>
              <a:headEnd type="stealth" w="med" len="med"/>
              <a:tailEnd type="stealth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Rectangle 17"/>
            <p:cNvSpPr>
              <a:spLocks/>
            </p:cNvSpPr>
            <p:nvPr/>
          </p:nvSpPr>
          <p:spPr bwMode="auto">
            <a:xfrm rot="1945922">
              <a:off x="13987751" y="4182780"/>
              <a:ext cx="3266499" cy="654617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query(/topic)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What is Linux?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Navigating the Ubuntu GUI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Using the Terminal</a:t>
            </a:r>
          </a:p>
          <a:p>
            <a:r>
              <a:rPr lang="en-US" sz="3600" dirty="0" smtClean="0"/>
              <a:t>Installing ROS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Building a ROS Node</a:t>
            </a:r>
          </a:p>
          <a:p>
            <a:r>
              <a:rPr lang="en-US" sz="3600" dirty="0" smtClean="0"/>
              <a:t>Using ROS Parameters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Using ROS Messages and Topics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7396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…Tools…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9" name="Content Placeholder 8"/>
          <p:cNvGrpSpPr>
            <a:grpSpLocks noGrp="1"/>
          </p:cNvGrpSpPr>
          <p:nvPr>
            <p:ph idx="1"/>
          </p:nvPr>
        </p:nvGrpSpPr>
        <p:grpSpPr>
          <a:xfrm>
            <a:off x="457200" y="1233488"/>
            <a:ext cx="8229600" cy="4525962"/>
            <a:chOff x="393700" y="-177800"/>
            <a:chExt cx="23228300" cy="14109700"/>
          </a:xfrm>
        </p:grpSpPr>
        <p:pic>
          <p:nvPicPr>
            <p:cNvPr id="10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8813" y="1282700"/>
              <a:ext cx="12398375" cy="46990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494000" y="101600"/>
              <a:ext cx="8128000" cy="669290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2" name="Rectangle 3"/>
            <p:cNvSpPr>
              <a:spLocks noGrp="1" noChangeArrowheads="1"/>
            </p:cNvSpPr>
            <p:nvPr>
              <p:ph type="body" idx="1"/>
            </p:nvPr>
          </p:nvSpPr>
          <p:spPr bwMode="auto">
            <a:xfrm>
              <a:off x="8737600" y="6159500"/>
              <a:ext cx="6527800" cy="7772400"/>
            </a:xfrm>
            <a:noFill/>
            <a:ln w="12700">
              <a:miter lim="800000"/>
              <a:headEnd/>
              <a:tailEnd/>
            </a:ln>
          </p:spPr>
          <p:txBody>
            <a:bodyPr vert="horz" wrap="square" lIns="91440" tIns="45720" rIns="0" bIns="45720" numCol="1" anchor="ctr" anchorCtr="0" compatLnSpc="1">
              <a:prstTxWarp prst="textNoShape">
                <a:avLst/>
              </a:prstTxWarp>
            </a:bodyPr>
            <a:lstStyle/>
            <a:p>
              <a:pPr marL="0" indent="0">
                <a:spcBef>
                  <a:spcPts val="0"/>
                </a:spcBef>
              </a:pPr>
              <a:r>
                <a:rPr lang="en-US" sz="2000" dirty="0"/>
                <a:t>plotting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2000" dirty="0"/>
                <a:t>graph visualization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2000" dirty="0"/>
                <a:t>diagnostics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2000" dirty="0"/>
                <a:t>simulation (2D and 3D)</a:t>
              </a: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1800" y="7121525"/>
              <a:ext cx="6819900" cy="603567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7818100" y="5546725"/>
              <a:ext cx="5524500" cy="7927975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7570788" y="6056313"/>
              <a:ext cx="1474787" cy="248285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H="1">
              <a:off x="12331700" y="5327650"/>
              <a:ext cx="2921000" cy="1903413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 flipH="1">
              <a:off x="13238163" y="9707563"/>
              <a:ext cx="4152900" cy="779462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 rot="10800000" flipH="1">
              <a:off x="7475538" y="11825288"/>
              <a:ext cx="1473200" cy="11430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Rectangle 10"/>
            <p:cNvSpPr>
              <a:spLocks/>
            </p:cNvSpPr>
            <p:nvPr/>
          </p:nvSpPr>
          <p:spPr bwMode="auto">
            <a:xfrm>
              <a:off x="393700" y="-177800"/>
              <a:ext cx="3302000" cy="15494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l"/>
              <a:endParaRPr lang="en-US" sz="96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762000" y="58674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…Capabilities…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 cstate="print"/>
          <a:srcRect r="71376"/>
          <a:stretch>
            <a:fillRect/>
          </a:stretch>
        </p:blipFill>
        <p:spPr bwMode="auto">
          <a:xfrm>
            <a:off x="4561217" y="3504596"/>
            <a:ext cx="472866" cy="4613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Oval 2"/>
          <p:cNvSpPr>
            <a:spLocks/>
          </p:cNvSpPr>
          <p:nvPr/>
        </p:nvSpPr>
        <p:spPr bwMode="auto">
          <a:xfrm>
            <a:off x="4318507" y="2907772"/>
            <a:ext cx="2773830" cy="2680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5257800" y="3962400"/>
            <a:ext cx="2638425" cy="49821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Manipulation</a:t>
            </a:r>
          </a:p>
        </p:txBody>
      </p:sp>
      <p:sp>
        <p:nvSpPr>
          <p:cNvPr id="12" name="Rectangle 4"/>
          <p:cNvSpPr>
            <a:spLocks/>
          </p:cNvSpPr>
          <p:nvPr/>
        </p:nvSpPr>
        <p:spPr bwMode="auto">
          <a:xfrm>
            <a:off x="4191000" y="2057400"/>
            <a:ext cx="2079664" cy="48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Mobility</a:t>
            </a:r>
          </a:p>
        </p:txBody>
      </p:sp>
      <p:sp>
        <p:nvSpPr>
          <p:cNvPr id="13" name="Rectangle 5"/>
          <p:cNvSpPr>
            <a:spLocks/>
          </p:cNvSpPr>
          <p:nvPr/>
        </p:nvSpPr>
        <p:spPr bwMode="auto">
          <a:xfrm>
            <a:off x="2743200" y="3962400"/>
            <a:ext cx="2056163" cy="49764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tx1"/>
                </a:solidFill>
                <a:ea typeface="Gill Sans" charset="0"/>
                <a:cs typeface="Gill Sans" charset="0"/>
              </a:rPr>
              <a:t>Perception</a:t>
            </a:r>
          </a:p>
        </p:txBody>
      </p:sp>
      <p:sp>
        <p:nvSpPr>
          <p:cNvPr id="14" name="Oval 6"/>
          <p:cNvSpPr>
            <a:spLocks/>
          </p:cNvSpPr>
          <p:nvPr/>
        </p:nvSpPr>
        <p:spPr bwMode="auto">
          <a:xfrm>
            <a:off x="3414023" y="1371600"/>
            <a:ext cx="2773830" cy="2680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Oval 7"/>
          <p:cNvSpPr>
            <a:spLocks/>
          </p:cNvSpPr>
          <p:nvPr/>
        </p:nvSpPr>
        <p:spPr bwMode="auto">
          <a:xfrm>
            <a:off x="2438400" y="2907772"/>
            <a:ext cx="2773830" cy="2680228"/>
          </a:xfrm>
          <a:prstGeom prst="ellipse">
            <a:avLst/>
          </a:prstGeom>
          <a:noFill/>
          <a:ln w="508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endParaRPr lang="en-US" sz="1200" i="1" dirty="0" smtClean="0">
              <a:solidFill>
                <a:srgbClr val="1F497D"/>
              </a:solidFill>
            </a:endParaRPr>
          </a:p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2000" y="58674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Ecosystem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63255"/>
            <a:ext cx="8229600" cy="30664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685800" y="57912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None/>
            </a:pPr>
            <a:r>
              <a:rPr lang="en-US" sz="1200" i="1" dirty="0" smtClean="0">
                <a:solidFill>
                  <a:srgbClr val="1F497D"/>
                </a:solidFill>
              </a:rPr>
              <a:t>(Adapted from Willow Garage’s “What is ROS?” Presentation)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Programming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framework uses platform-agnostic methods (TCP/IP sockets, XML, etc.) for inter-process communication</a:t>
            </a:r>
          </a:p>
          <a:p>
            <a:r>
              <a:rPr lang="en-US" dirty="0" smtClean="0"/>
              <a:t>Client implementations are possible in many different languages, currently implemented in C++, Python &amp; Lisp</a:t>
            </a:r>
          </a:p>
          <a:p>
            <a:r>
              <a:rPr lang="en-US" dirty="0" smtClean="0"/>
              <a:t>We will be using C++ for our exercises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Installing ROS</a:t>
            </a:r>
            <a:endParaRPr lang="en-US" sz="4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apt Repository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Ubuntu, applications are usually installed through the “apt” system</a:t>
            </a:r>
          </a:p>
          <a:p>
            <a:r>
              <a:rPr lang="en-US" dirty="0" smtClean="0"/>
              <a:t>Apt repositories provide package files which contain libraries and applications</a:t>
            </a:r>
          </a:p>
          <a:p>
            <a:r>
              <a:rPr lang="en-US" dirty="0" smtClean="0"/>
              <a:t>Provides single location to search for/install applications/libraries/packages</a:t>
            </a:r>
          </a:p>
          <a:p>
            <a:r>
              <a:rPr lang="en-US" dirty="0" smtClean="0"/>
              <a:t>Installs dependent libraries &amp; applications automatically</a:t>
            </a:r>
          </a:p>
          <a:p>
            <a:r>
              <a:rPr lang="en-US" dirty="0" smtClean="0"/>
              <a:t>Updates applications automatically</a:t>
            </a:r>
          </a:p>
          <a:p>
            <a:r>
              <a:rPr lang="en-US" dirty="0" smtClean="0"/>
              <a:t>Third-party app developers can add their own repositories to the apt system</a:t>
            </a:r>
          </a:p>
          <a:p>
            <a:r>
              <a:rPr lang="en-US" dirty="0" smtClean="0"/>
              <a:t>ROS installation link: </a:t>
            </a:r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www.ros.org/wiki/hydro/Installation/Ubuntu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Software using apt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apt-get install &lt;package-name&gt;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Downloads packages from repository, copies files to appropriate locations, and runs setup scripts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Any other packages which are needed are installed as well</a:t>
            </a:r>
          </a:p>
          <a:p>
            <a:r>
              <a:rPr lang="en-US" dirty="0" smtClean="0">
                <a:latin typeface="+mj-lt"/>
                <a:cs typeface="Courier New" pitchFamily="49" charset="0"/>
              </a:rPr>
              <a:t>ROS packages are named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-&lt;version&gt;-&lt;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>
                <a:latin typeface="+mj-lt"/>
                <a:cs typeface="Courier New" pitchFamily="49" charset="0"/>
              </a:rPr>
              <a:t>, where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&lt;version&gt; </a:t>
            </a:r>
            <a:r>
              <a:rPr lang="en-US" dirty="0" smtClean="0">
                <a:latin typeface="+mj-lt"/>
                <a:cs typeface="Courier New" pitchFamily="49" charset="0"/>
              </a:rPr>
              <a:t>is the code name of the version (in this case, </a:t>
            </a:r>
            <a:r>
              <a:rPr lang="en-US" dirty="0" smtClean="0">
                <a:latin typeface="+mj-lt"/>
                <a:cs typeface="Courier New" pitchFamily="49" charset="0"/>
              </a:rPr>
              <a:t>hydro</a:t>
            </a:r>
            <a:endParaRPr lang="en-US" dirty="0" smtClean="0">
              <a:latin typeface="+mj-lt"/>
              <a:cs typeface="Courier New" pitchFamily="49" charset="0"/>
            </a:endParaRP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dirty="0" smtClean="0">
                <a:latin typeface="+mj-lt"/>
                <a:cs typeface="Courier New" pitchFamily="49" charset="0"/>
              </a:rPr>
              <a:t>is the name of the package.  Note that ‘_’ characters need to be changed to ‘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dirty="0" smtClean="0">
                <a:latin typeface="+mj-lt"/>
                <a:cs typeface="Courier New" pitchFamily="49" charset="0"/>
              </a:rPr>
              <a:t>’</a:t>
            </a:r>
          </a:p>
          <a:p>
            <a:pPr lvl="1"/>
            <a:r>
              <a:rPr lang="en-US" dirty="0" smtClean="0">
                <a:latin typeface="+mj-lt"/>
                <a:cs typeface="Courier New" pitchFamily="49" charset="0"/>
              </a:rPr>
              <a:t> For instance, the </a:t>
            </a:r>
            <a:r>
              <a:rPr lang="en-US" dirty="0" err="1" smtClean="0">
                <a:latin typeface="+mj-lt"/>
                <a:cs typeface="Courier New" pitchFamily="49" charset="0"/>
              </a:rPr>
              <a:t>sensor_msgs</a:t>
            </a:r>
            <a:r>
              <a:rPr lang="en-US" dirty="0" smtClean="0">
                <a:latin typeface="+mj-lt"/>
                <a:cs typeface="Courier New" pitchFamily="49" charset="0"/>
              </a:rPr>
              <a:t> package for groovy is named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-groovy-sensor-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msgs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+mj-lt"/>
                <a:cs typeface="Courier New" pitchFamily="49" charset="0"/>
              </a:rPr>
              <a:t>Software can be removed by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sudo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apt-get remove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Packages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 pitchFamily="49" charset="0"/>
              </a:rPr>
              <a:t>ROS wiki (</a:t>
            </a:r>
            <a:r>
              <a:rPr lang="en-US" dirty="0" smtClean="0">
                <a:cs typeface="Courier New" pitchFamily="49" charset="0"/>
                <a:hlinkClick r:id="rId2"/>
              </a:rPr>
              <a:t>http://www.ros.org/wiki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Browse for packages in ROS repository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apt-cache search &lt;search term&gt;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Searches titles and descriptions for search term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aptitude</a:t>
            </a:r>
          </a:p>
          <a:p>
            <a:pPr lvl="1"/>
            <a:r>
              <a:rPr lang="en-US" dirty="0" smtClean="0"/>
              <a:t>Menu-based interface to apt, can be used to search as well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Core programs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Three core ROS programs need to be running</a:t>
            </a:r>
          </a:p>
          <a:p>
            <a:pPr lvl="1"/>
            <a:r>
              <a:rPr lang="en-US" dirty="0" smtClean="0"/>
              <a:t>ROS Master Server: Manages topic subscriptions</a:t>
            </a:r>
          </a:p>
          <a:p>
            <a:pPr lvl="1"/>
            <a:r>
              <a:rPr lang="en-US" dirty="0" smtClean="0"/>
              <a:t>ROS Parameter Server: Manages ROS parameters</a:t>
            </a:r>
          </a:p>
          <a:p>
            <a:pPr lvl="1"/>
            <a:r>
              <a:rPr lang="en-US" dirty="0" err="1" smtClean="0"/>
              <a:t>rosout</a:t>
            </a:r>
            <a:r>
              <a:rPr lang="en-US" dirty="0" smtClean="0"/>
              <a:t>: Node responsible for logging messages from all other ROS nodes</a:t>
            </a:r>
          </a:p>
          <a:p>
            <a:r>
              <a:rPr lang="en-US" dirty="0" smtClean="0"/>
              <a:t>All programs are started by running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roscore</a:t>
            </a:r>
            <a:r>
              <a:rPr lang="en-US" dirty="0" smtClean="0"/>
              <a:t> program</a:t>
            </a:r>
          </a:p>
          <a:p>
            <a:r>
              <a:rPr lang="en-US" dirty="0" smtClean="0"/>
              <a:t>Will also start automatically when 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roslaunch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800" dirty="0" smtClean="0"/>
          </a:p>
          <a:p>
            <a:pPr algn="ctr">
              <a:buNone/>
            </a:pPr>
            <a:r>
              <a:rPr lang="en-US" sz="4800" dirty="0" smtClean="0"/>
              <a:t>Creating a ROS Node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Linux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An operating system (think Windows/</a:t>
            </a:r>
            <a:r>
              <a:rPr lang="en-US" dirty="0" err="1" smtClean="0"/>
              <a:t>MacOS</a:t>
            </a:r>
            <a:r>
              <a:rPr lang="en-US" dirty="0" smtClean="0"/>
              <a:t> X)</a:t>
            </a:r>
          </a:p>
          <a:p>
            <a:r>
              <a:rPr lang="en-US" dirty="0" smtClean="0"/>
              <a:t>Used on everything from Android phones to web servers</a:t>
            </a:r>
          </a:p>
          <a:p>
            <a:r>
              <a:rPr lang="en-US" dirty="0" smtClean="0"/>
              <a:t>Open source – you can add software to/remove software from, modify internal workings, etc., to core components as needed</a:t>
            </a:r>
          </a:p>
          <a:p>
            <a:r>
              <a:rPr lang="en-US" dirty="0" smtClean="0"/>
              <a:t>Actually a loose collection of software collected together – There are multiple “distributions” of Linux</a:t>
            </a:r>
          </a:p>
          <a:p>
            <a:r>
              <a:rPr lang="en-US" dirty="0" smtClean="0"/>
              <a:t>We will be using Ubuntu for this course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Packages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ROS programs, libraries, etc. are organized into </a:t>
            </a:r>
            <a:r>
              <a:rPr lang="en-US" i="1" dirty="0" smtClean="0"/>
              <a:t>packages</a:t>
            </a:r>
          </a:p>
          <a:p>
            <a:r>
              <a:rPr lang="en-US" dirty="0" smtClean="0"/>
              <a:t>With </a:t>
            </a:r>
            <a:r>
              <a:rPr lang="en-US" dirty="0" smtClean="0"/>
              <a:t>the catkin build system</a:t>
            </a:r>
            <a:r>
              <a:rPr lang="en-US" dirty="0" smtClean="0"/>
              <a:t>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catkin-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create-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dirty="0" smtClean="0"/>
              <a:t> </a:t>
            </a:r>
            <a:r>
              <a:rPr lang="en-US" dirty="0" smtClean="0"/>
              <a:t>is used to create a package folder.</a:t>
            </a:r>
          </a:p>
          <a:p>
            <a:r>
              <a:rPr lang="en-US" dirty="0" smtClean="0"/>
              <a:t>Usage: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catkin-create-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dependency1 depenency2 …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is name of package to be created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dependency1/2/etc., </a:t>
            </a:r>
            <a:r>
              <a:rPr lang="en-US" dirty="0" smtClean="0">
                <a:cs typeface="Courier New" pitchFamily="49" charset="0"/>
              </a:rPr>
              <a:t>are packages which this package depends on. Can be specified later, if need be.</a:t>
            </a:r>
          </a:p>
          <a:p>
            <a:r>
              <a:rPr lang="en-US" dirty="0" smtClean="0"/>
              <a:t>Packages contain several files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package.xml</a:t>
            </a:r>
            <a:r>
              <a:rPr lang="en-US" dirty="0" smtClean="0"/>
              <a:t>: Contains package title, description, dependencies, etc.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CMakeLists.txt</a:t>
            </a:r>
            <a:r>
              <a:rPr lang="en-US" dirty="0" smtClean="0"/>
              <a:t>: Contains rules for building applications, libraries, etc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CMakeLists.txt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Provides rules for building software</a:t>
            </a:r>
          </a:p>
          <a:p>
            <a:r>
              <a:rPr lang="en-US" dirty="0" smtClean="0"/>
              <a:t>File contains many example rules for nodes, libraries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add_executable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sample_node.cpp)</a:t>
            </a:r>
            <a:r>
              <a:rPr lang="en-US" dirty="0" smtClean="0">
                <a:cs typeface="Courier New" pitchFamily="49" charset="0"/>
              </a:rPr>
              <a:t>- Creates node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sample_node</a:t>
            </a:r>
            <a:r>
              <a:rPr lang="en-US" dirty="0" smtClean="0">
                <a:cs typeface="Courier New" pitchFamily="49" charset="0"/>
              </a:rPr>
              <a:t>, built from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sample_node.cpp</a:t>
            </a:r>
            <a:r>
              <a:rPr lang="en-US" dirty="0" smtClean="0">
                <a:cs typeface="Courier New" pitchFamily="49" charset="0"/>
              </a:rPr>
              <a:t>)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add_message_files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generate_messages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dirty="0" smtClean="0">
                <a:cs typeface="Courier New" pitchFamily="49" charset="0"/>
              </a:rPr>
              <a:t>- Generate messages from definition files 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package.xml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Contains description of package, author, etc.</a:t>
            </a:r>
          </a:p>
          <a:p>
            <a:r>
              <a:rPr lang="en-US" dirty="0" smtClean="0"/>
              <a:t>For building nodes, critical elements are depend tags</a:t>
            </a:r>
          </a:p>
          <a:p>
            <a:pPr lvl="1"/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build_depend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&gt;package&lt;/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build_depend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 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Usually </a:t>
            </a:r>
            <a:r>
              <a:rPr lang="en-US" dirty="0" smtClean="0"/>
              <a:t>generated by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catkin-create-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pkg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Can be added to file manually later.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to </a:t>
            </a:r>
            <a:r>
              <a:rPr lang="en-US" dirty="0" smtClean="0"/>
              <a:t>ensure all dependent software exists and is up to date before building the requested package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build software with </a:t>
            </a:r>
            <a:r>
              <a:rPr lang="en-US" dirty="0" smtClean="0"/>
              <a:t>catkin, </a:t>
            </a:r>
            <a:r>
              <a:rPr lang="en-US" dirty="0" smtClean="0"/>
              <a:t>simply type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catkin_make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/>
              <a:t>in </a:t>
            </a:r>
            <a:r>
              <a:rPr lang="en-US" dirty="0" smtClean="0"/>
              <a:t>the </a:t>
            </a:r>
            <a:r>
              <a:rPr lang="en-US" dirty="0" smtClean="0"/>
              <a:t>catkin workspace directory</a:t>
            </a:r>
            <a:endParaRPr lang="en-US" dirty="0" smtClean="0"/>
          </a:p>
          <a:p>
            <a:r>
              <a:rPr lang="en-US" dirty="0" smtClean="0"/>
              <a:t>All dependent packages will be checked to make sure they are up to date, then system will build libraries and executables in </a:t>
            </a:r>
            <a:r>
              <a:rPr lang="en-US" dirty="0" smtClean="0"/>
              <a:t>CMakeLists.txt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C++ ROS Node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Simple C++ Program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char*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[]) 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Simple C++ ROS Node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ros.h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char*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::init(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, “node”);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node;</a:t>
            </a:r>
          </a:p>
          <a:p>
            <a:pPr>
              <a:buNone/>
            </a:pP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7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::spin();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   return 0;</a:t>
            </a:r>
          </a:p>
          <a:p>
            <a:pPr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7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 ROS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nodes can be launched using the command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rosrun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Must be built before running the node</a:t>
            </a:r>
          </a:p>
          <a:p>
            <a:r>
              <a:rPr lang="en-US" dirty="0" smtClean="0">
                <a:cs typeface="Courier New" pitchFamily="49" charset="0"/>
              </a:rPr>
              <a:t>View running nodes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</a:p>
          <a:p>
            <a:r>
              <a:rPr lang="en-US" dirty="0" smtClean="0">
                <a:cs typeface="Courier New" pitchFamily="49" charset="0"/>
              </a:rPr>
              <a:t>Kill running nodes with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rosnode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kill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Parameters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parameters are accessed through parameter server.</a:t>
            </a:r>
          </a:p>
          <a:p>
            <a:r>
              <a:rPr lang="en-US" dirty="0" smtClean="0"/>
              <a:t>Support for multiple data types</a:t>
            </a:r>
          </a:p>
          <a:p>
            <a:r>
              <a:rPr lang="en-US" dirty="0" smtClean="0"/>
              <a:t>Hierarchical – can load and save parameters in multiple levels</a:t>
            </a:r>
          </a:p>
          <a:p>
            <a:r>
              <a:rPr lang="en-US" dirty="0" smtClean="0"/>
              <a:t>Hierarchical layout allows for saving and loading nodes parameters on a per-node basis</a:t>
            </a:r>
          </a:p>
          <a:p>
            <a:r>
              <a:rPr lang="en-US" dirty="0" smtClean="0"/>
              <a:t>Nodes can access parameters through API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C++ Parameter API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Accessed through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To access parameters from within a certain namespace, pass the namespace as a string to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constructor</a:t>
            </a:r>
          </a:p>
          <a:p>
            <a:r>
              <a:rPr lang="en-US" dirty="0" smtClean="0"/>
              <a:t>To access parameters from within the node’s “private namespace”, pass “~” as the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constructor</a:t>
            </a:r>
          </a:p>
          <a:p>
            <a:r>
              <a:rPr lang="en-US" dirty="0" smtClean="0"/>
              <a:t>Can create multiple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err="1" smtClean="0"/>
              <a:t>s</a:t>
            </a:r>
            <a:r>
              <a:rPr lang="en-US" dirty="0" smtClean="0"/>
              <a:t> to access different namespaces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b="1" dirty="0" smtClean="0"/>
              <a:t>Namespace Examples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global_node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 parameter “/test”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ns_node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(“/ns”);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 parameter  “/ns/test”</a:t>
            </a:r>
          </a:p>
          <a:p>
            <a:pPr>
              <a:buNone/>
            </a:pP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endParaRPr lang="en-US" sz="19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900" dirty="0" err="1" smtClean="0">
                <a:latin typeface="Courier New" pitchFamily="49" charset="0"/>
                <a:cs typeface="Courier New" pitchFamily="49" charset="0"/>
              </a:rPr>
              <a:t>local_node</a:t>
            </a:r>
            <a:r>
              <a:rPr lang="en-US" sz="1900" dirty="0" smtClean="0">
                <a:latin typeface="Courier New" pitchFamily="49" charset="0"/>
                <a:cs typeface="Courier New" pitchFamily="49" charset="0"/>
              </a:rPr>
              <a:t>(“~”);</a:t>
            </a:r>
          </a:p>
          <a:p>
            <a:pPr>
              <a:buNone/>
            </a:pPr>
            <a:r>
              <a:rPr lang="en-US" sz="1900" i="1" dirty="0" err="1" smtClean="0">
                <a:cs typeface="Courier New" pitchFamily="49" charset="0"/>
              </a:rPr>
              <a:t>getParam</a:t>
            </a:r>
            <a:r>
              <a:rPr lang="en-US" sz="1900" i="1" dirty="0" smtClean="0">
                <a:cs typeface="Courier New" pitchFamily="49" charset="0"/>
              </a:rPr>
              <a:t>(“test”) returns: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 “/node1/test” for node /node1, 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“/</a:t>
            </a:r>
            <a:r>
              <a:rPr lang="en-US" sz="1900" i="1" dirty="0" err="1" smtClean="0">
                <a:cs typeface="Courier New" pitchFamily="49" charset="0"/>
              </a:rPr>
              <a:t>a_node</a:t>
            </a:r>
            <a:r>
              <a:rPr lang="en-US" sz="1900" i="1" dirty="0" smtClean="0">
                <a:cs typeface="Courier New" pitchFamily="49" charset="0"/>
              </a:rPr>
              <a:t>/test” for ROS node /</a:t>
            </a:r>
            <a:r>
              <a:rPr lang="en-US" sz="1900" i="1" dirty="0" err="1" smtClean="0">
                <a:cs typeface="Courier New" pitchFamily="49" charset="0"/>
              </a:rPr>
              <a:t>a_node</a:t>
            </a:r>
            <a:r>
              <a:rPr lang="en-US" sz="1900" i="1" dirty="0" smtClean="0">
                <a:cs typeface="Courier New" pitchFamily="49" charset="0"/>
              </a:rPr>
              <a:t>,</a:t>
            </a:r>
          </a:p>
          <a:p>
            <a:pPr>
              <a:buNone/>
            </a:pPr>
            <a:r>
              <a:rPr lang="en-US" sz="1900" i="1" dirty="0" smtClean="0">
                <a:cs typeface="Courier New" pitchFamily="49" charset="0"/>
              </a:rPr>
              <a:t>	and so on…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C++ Parameter API (cont’d)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smtClean="0"/>
              <a:t> methods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(key)</a:t>
            </a:r>
            <a:r>
              <a:rPr lang="en-US" dirty="0" smtClean="0"/>
              <a:t> Returns true if parameter exists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&amp;value)</a:t>
            </a:r>
            <a:r>
              <a:rPr lang="en-US" dirty="0" smtClean="0"/>
              <a:t> If parameter exists, places the parameter into value, and returns true.  Returns false if the parameter doesn’t exist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&amp;value, default)</a:t>
            </a:r>
            <a:r>
              <a:rPr lang="en-US" dirty="0" smtClean="0"/>
              <a:t> Same as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getParam</a:t>
            </a:r>
            <a:r>
              <a:rPr lang="en-US" dirty="0" smtClean="0"/>
              <a:t>, but sets value to default if the parameter doesn’t exist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(key, value)</a:t>
            </a:r>
            <a:r>
              <a:rPr lang="en-US" dirty="0" smtClean="0"/>
              <a:t> Sets the parameter to value</a:t>
            </a:r>
          </a:p>
          <a:p>
            <a:pPr lvl="1"/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deleteParam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(key)</a:t>
            </a:r>
            <a:r>
              <a:rPr lang="en-US" dirty="0" smtClean="0"/>
              <a:t> Deletes the parameter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value;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Get parameter (with default)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(“value”, value, 0);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Set parameter in new value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nh.setParam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new_value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”, value);</a:t>
            </a:r>
          </a:p>
          <a:p>
            <a:pPr>
              <a:buNone/>
            </a:pPr>
            <a:r>
              <a:rPr lang="en-US" sz="2000" i="1" dirty="0" smtClean="0">
                <a:latin typeface="Courier New" pitchFamily="49" charset="0"/>
                <a:cs typeface="Courier New" pitchFamily="49" charset="0"/>
              </a:rPr>
              <a:t>// Delete original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nh.deleteParam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(“value”);</a:t>
            </a:r>
          </a:p>
          <a:p>
            <a:pPr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/>
              <a:t> Command Line Tool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Tool to access parameter server without having to write code</a:t>
            </a:r>
          </a:p>
          <a:p>
            <a:r>
              <a:rPr lang="en-US" dirty="0" smtClean="0"/>
              <a:t>Setting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set &lt;key&gt; &lt;value&gt;</a:t>
            </a:r>
          </a:p>
          <a:p>
            <a:r>
              <a:rPr lang="en-US" dirty="0" smtClean="0"/>
              <a:t>Getting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get &lt;key&gt;</a:t>
            </a:r>
          </a:p>
          <a:p>
            <a:r>
              <a:rPr lang="en-US" dirty="0" smtClean="0"/>
              <a:t>Deleting parameters: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delete &lt;key&gt;</a:t>
            </a:r>
          </a:p>
          <a:p>
            <a:r>
              <a:rPr lang="en-US" dirty="0" smtClean="0"/>
              <a:t>List all parameters currently set: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</a:p>
          <a:p>
            <a:r>
              <a:rPr lang="en-US" dirty="0" smtClean="0"/>
              <a:t>Save parameters to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dump &lt;filename&gt; [&lt;namespace&gt;]</a:t>
            </a:r>
          </a:p>
          <a:p>
            <a:r>
              <a:rPr lang="en-US" dirty="0" smtClean="0"/>
              <a:t>Load parameters from file: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rosparam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load &lt;filename&gt; [&lt;namespace&gt;]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1295400"/>
            <a:ext cx="7772400" cy="4343400"/>
          </a:xfrm>
          <a:prstGeom prst="rect">
            <a:avLst/>
          </a:prstGeom>
        </p:spPr>
        <p:txBody>
          <a:bodyPr/>
          <a:lstStyle/>
          <a:p>
            <a:r>
              <a:rPr lang="en-US" sz="4800" dirty="0" smtClean="0"/>
              <a:t>A Lightning Primer to the Ubuntu GUI</a:t>
            </a:r>
            <a:endParaRPr lang="en-US" sz="48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024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Dynamically reconfiguring nodes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package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dynamic_reconfigure</a:t>
            </a:r>
            <a:r>
              <a:rPr lang="en-US" dirty="0" smtClean="0"/>
              <a:t> can be used to run a callback to reset algorithms, data, etc. when a parameter changes</a:t>
            </a:r>
          </a:p>
          <a:p>
            <a:r>
              <a:rPr lang="en-US" dirty="0" smtClean="0"/>
              <a:t>Outside the scope of this class, but useful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800" dirty="0" smtClean="0"/>
              <a:t>ROS Messages and Topics</a:t>
            </a:r>
            <a:endParaRPr lang="en-US" sz="4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ROS messages are data structures used by ROS topics and services</a:t>
            </a:r>
          </a:p>
          <a:p>
            <a:r>
              <a:rPr lang="en-US" dirty="0" smtClean="0"/>
              <a:t>Similar to C structures</a:t>
            </a:r>
          </a:p>
          <a:p>
            <a:r>
              <a:rPr lang="en-US" dirty="0" smtClean="0"/>
              <a:t>Standard data primitives</a:t>
            </a:r>
          </a:p>
          <a:p>
            <a:pPr lvl="1"/>
            <a:r>
              <a:rPr lang="en-US" dirty="0" smtClean="0"/>
              <a:t>Boolean: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 smtClean="0"/>
              <a:t>Integer: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int8,int16,int32,int64</a:t>
            </a:r>
          </a:p>
          <a:p>
            <a:pPr lvl="1"/>
            <a:r>
              <a:rPr lang="en-US" dirty="0" smtClean="0"/>
              <a:t>Unsigned Integer: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uint8,uint16,uint32,uint64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Floating Point: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float32, float64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String: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string</a:t>
            </a:r>
          </a:p>
          <a:p>
            <a:r>
              <a:rPr lang="en-US" dirty="0" smtClean="0">
                <a:cs typeface="Courier New" pitchFamily="49" charset="0"/>
              </a:rPr>
              <a:t>Fixed length arrays: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[16]</a:t>
            </a:r>
          </a:p>
          <a:p>
            <a:r>
              <a:rPr lang="en-US" dirty="0" smtClean="0">
                <a:cs typeface="Courier New" pitchFamily="49" charset="0"/>
              </a:rPr>
              <a:t>Variable length arrays: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int32[]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ROS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Custom message types are defined in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/>
              <a:t> subfolder of packages</a:t>
            </a:r>
          </a:p>
          <a:p>
            <a:r>
              <a:rPr lang="en-US" dirty="0" smtClean="0"/>
              <a:t>To create a message definition, create a file named your message type name, with a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dirty="0" smtClean="0"/>
              <a:t> extension, in the message folder</a:t>
            </a:r>
          </a:p>
          <a:p>
            <a:r>
              <a:rPr lang="en-US" dirty="0" smtClean="0"/>
              <a:t>Modify CMakeLists.txt to enable message generation.</a:t>
            </a:r>
            <a:endParaRPr lang="en-US" dirty="0" smtClean="0"/>
          </a:p>
          <a:p>
            <a:r>
              <a:rPr lang="en-US" dirty="0" smtClean="0"/>
              <a:t>You can also include message types from other packages (see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dirty="0" smtClean="0"/>
              <a:t> field to the right).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smtClean="0"/>
              <a:t>PathPosition.msg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# A 2D position and orientation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Header </a:t>
            </a:r>
            <a:r>
              <a:rPr lang="en-US" sz="2300" dirty="0" err="1" smtClean="0">
                <a:latin typeface="Courier New" pitchFamily="49" charset="0"/>
                <a:cs typeface="Courier New" pitchFamily="49" charset="0"/>
              </a:rPr>
              <a:t>header</a:t>
            </a: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 # Message header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x # X coordinate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y # Y coordinate</a:t>
            </a:r>
          </a:p>
          <a:p>
            <a:pPr>
              <a:buNone/>
            </a:pPr>
            <a:r>
              <a:rPr lang="en-US" sz="2300" dirty="0" smtClean="0">
                <a:latin typeface="Courier New" pitchFamily="49" charset="0"/>
                <a:cs typeface="Courier New" pitchFamily="49" charset="0"/>
              </a:rPr>
              <a:t>float64 angle # Orientation</a:t>
            </a:r>
            <a:endParaRPr lang="en-US" sz="23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rosmsg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list</a:t>
            </a:r>
            <a:r>
              <a:rPr lang="en-US" sz="2800" dirty="0" smtClean="0"/>
              <a:t>: Show all ROS topics currently installed on the system</a:t>
            </a:r>
          </a:p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package &lt;package&gt;: </a:t>
            </a:r>
            <a:r>
              <a:rPr lang="en-US" sz="2800" dirty="0" smtClean="0"/>
              <a:t>Show all ROS message types in &lt;package&gt;</a:t>
            </a:r>
          </a:p>
          <a:p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rosmsg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show &lt;package&gt;/&lt;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2800" dirty="0" smtClean="0"/>
              <a:t>: Show the structure of the given message type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Topics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Topics are a method of communicating data between nodes</a:t>
            </a:r>
          </a:p>
          <a:p>
            <a:r>
              <a:rPr lang="en-US" dirty="0" smtClean="0"/>
              <a:t>Topics use ROS message definitions for data types</a:t>
            </a:r>
          </a:p>
          <a:p>
            <a:r>
              <a:rPr lang="en-US" dirty="0" smtClean="0"/>
              <a:t>Anonymous subscribe/publish transport type</a:t>
            </a:r>
          </a:p>
          <a:p>
            <a:pPr lvl="1"/>
            <a:r>
              <a:rPr lang="en-US" dirty="0" smtClean="0"/>
              <a:t>Any number of nodes can publish to a topic</a:t>
            </a:r>
          </a:p>
          <a:p>
            <a:pPr lvl="1"/>
            <a:r>
              <a:rPr lang="en-US" dirty="0" smtClean="0"/>
              <a:t>Any number of nodes can subscribe to a topic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ROS Topics in C++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Include message type header file in source code (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package_name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message_type.h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Publishing</a:t>
            </a:r>
          </a:p>
          <a:p>
            <a:pPr lvl="1"/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::advertise&lt;type&gt;(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topic_name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dirty="0" smtClean="0"/>
              <a:t>: Inform ROS that this node will be publishing a topic named “</a:t>
            </a:r>
            <a:r>
              <a:rPr lang="en-US" sz="1600" dirty="0" err="1" smtClean="0"/>
              <a:t>topic_name</a:t>
            </a:r>
            <a:r>
              <a:rPr lang="en-US" sz="1600" dirty="0" smtClean="0"/>
              <a:t>” of type “type”.  The “</a:t>
            </a:r>
            <a:r>
              <a:rPr lang="en-US" sz="1600" dirty="0" err="1" smtClean="0"/>
              <a:t>queue_size</a:t>
            </a:r>
            <a:r>
              <a:rPr lang="en-US" sz="1600" dirty="0" smtClean="0"/>
              <a:t>” parameter is the size of the queue for sending messages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advertise</a:t>
            </a:r>
            <a:r>
              <a:rPr lang="en-US" sz="1600" dirty="0" smtClean="0"/>
              <a:t> method creates a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Publisher</a:t>
            </a:r>
            <a:r>
              <a:rPr lang="en-US" sz="1600" dirty="0" smtClean="0"/>
              <a:t> object. </a:t>
            </a:r>
          </a:p>
          <a:p>
            <a:pPr lvl="1"/>
            <a:r>
              <a:rPr lang="en-US" sz="1600" dirty="0" smtClean="0"/>
              <a:t>To publish, create a message object, and pass it to the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Publisher</a:t>
            </a:r>
            <a:r>
              <a:rPr lang="en-US" sz="1600" dirty="0" smtClean="0"/>
              <a:t>’s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publish</a:t>
            </a:r>
            <a:r>
              <a:rPr lang="en-US" sz="1600" dirty="0" smtClean="0"/>
              <a:t> method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b="1" dirty="0" smtClean="0"/>
              <a:t>Sample Publisher Node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#include &lt;package/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PathPosition.h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endParaRPr lang="en-US" sz="3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Create a publisher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::Publisher pub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nh.advertise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&gt;(</a:t>
            </a:r>
          </a:p>
          <a:p>
            <a:pPr>
              <a:buNone/>
            </a:pPr>
            <a:r>
              <a:rPr lang="en-US" sz="3400" smtClean="0">
                <a:latin typeface="Courier New" pitchFamily="49" charset="0"/>
                <a:cs typeface="Courier New" pitchFamily="49" charset="0"/>
              </a:rPr>
              <a:t>	“/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position”, 25);</a:t>
            </a:r>
          </a:p>
          <a:p>
            <a:pPr>
              <a:buNone/>
            </a:pP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endParaRPr lang="en-US" sz="3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Fill a message and send it on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the publisher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msg.x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x_coord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msg.y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y_coord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msg.angle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 = angle;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pub.publish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Spin at least once to publish</a:t>
            </a:r>
          </a:p>
          <a:p>
            <a:pPr>
              <a:buNone/>
            </a:pPr>
            <a:r>
              <a:rPr lang="en-US" sz="3400" i="1" dirty="0" smtClean="0">
                <a:latin typeface="Courier New" pitchFamily="49" charset="0"/>
                <a:cs typeface="Courier New" pitchFamily="49" charset="0"/>
              </a:rPr>
              <a:t>// message</a:t>
            </a:r>
          </a:p>
          <a:p>
            <a:pPr>
              <a:buNone/>
            </a:pP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3400" dirty="0" err="1" smtClean="0">
                <a:latin typeface="Courier New" pitchFamily="49" charset="0"/>
                <a:cs typeface="Courier New" pitchFamily="49" charset="0"/>
              </a:rPr>
              <a:t>spinOnce</a:t>
            </a:r>
            <a:r>
              <a:rPr lang="en-US" sz="3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ROS Topics in C++ (cont’d)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Subscribing</a:t>
            </a:r>
          </a:p>
          <a:p>
            <a:pPr lvl="1"/>
            <a:r>
              <a:rPr lang="en-US" dirty="0" smtClean="0"/>
              <a:t>Create a method with the signature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void(const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&amp; message);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Call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dirty="0" err="1" smtClean="0">
                <a:cs typeface="Courier New" pitchFamily="49" charset="0"/>
              </a:rPr>
              <a:t>’s</a:t>
            </a:r>
            <a:r>
              <a:rPr lang="en-US" dirty="0" smtClean="0">
                <a:cs typeface="Courier New" pitchFamily="49" charset="0"/>
              </a:rPr>
              <a:t> method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subscribe</a:t>
            </a:r>
            <a:r>
              <a:rPr lang="en-US" dirty="0" smtClean="0">
                <a:cs typeface="Courier New" pitchFamily="49" charset="0"/>
              </a:rPr>
              <a:t>. The method signature is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::Subscriber subscribe(const std::string&amp; topic, uint32_t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callback)</a:t>
            </a:r>
            <a:r>
              <a:rPr lang="en-US" dirty="0" smtClean="0">
                <a:cs typeface="Courier New" pitchFamily="49" charset="0"/>
              </a:rPr>
              <a:t>. The method will connect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callback</a:t>
            </a:r>
            <a:r>
              <a:rPr lang="en-US" dirty="0" smtClean="0">
                <a:cs typeface="Courier New" pitchFamily="49" charset="0"/>
              </a:rPr>
              <a:t> to the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topic</a:t>
            </a:r>
            <a:r>
              <a:rPr lang="en-US" dirty="0" smtClean="0">
                <a:cs typeface="Courier New" pitchFamily="49" charset="0"/>
              </a:rPr>
              <a:t>, with a maximum queue size of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queue_size</a:t>
            </a:r>
            <a:r>
              <a:rPr lang="en-US" dirty="0" smtClean="0">
                <a:cs typeface="Courier New" pitchFamily="49" charset="0"/>
              </a:rPr>
              <a:t>.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Callbacks can take a variety of forms, including methods of a class.</a:t>
            </a:r>
          </a:p>
          <a:p>
            <a:pPr lvl="1"/>
            <a:r>
              <a:rPr lang="en-US" dirty="0" smtClean="0">
                <a:cs typeface="Courier New" pitchFamily="49" charset="0"/>
              </a:rPr>
              <a:t>While the node is running, whenever the topic receives data, the callback will be run.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Sample Subscriber Node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#include &lt;package/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PathPosition.h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Write a method/function to be called when new messages arrive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(const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PathPosition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&amp;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	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Create a subscriber to attach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to topic</a:t>
            </a:r>
          </a:p>
          <a:p>
            <a:pPr>
              <a:buNone/>
            </a:pP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::Subscriber sub =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nh.subscribe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(“/topic”, 25,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When spin/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spinOnce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is called,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msg_callback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 will be called</a:t>
            </a:r>
          </a:p>
          <a:p>
            <a:pPr>
              <a:buNone/>
            </a:pP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// for received messages</a:t>
            </a:r>
          </a:p>
          <a:p>
            <a:pPr>
              <a:buNone/>
            </a:pPr>
            <a:r>
              <a:rPr lang="en-US" sz="22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2200" dirty="0" smtClean="0">
                <a:latin typeface="Courier New" pitchFamily="49" charset="0"/>
                <a:cs typeface="Courier New" pitchFamily="49" charset="0"/>
              </a:rPr>
              <a:t>::spin();</a:t>
            </a:r>
            <a:endParaRPr lang="en-US" sz="2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rostopic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list</a:t>
            </a:r>
            <a:r>
              <a:rPr lang="en-US" dirty="0" smtClean="0"/>
              <a:t>: List all topics currently subscribed to and/or publishing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type &lt;topic&gt;</a:t>
            </a:r>
            <a:r>
              <a:rPr lang="en-US" dirty="0" smtClean="0"/>
              <a:t>: Show the message type of the topic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info &lt;topic&gt;</a:t>
            </a:r>
            <a:r>
              <a:rPr lang="en-US" dirty="0" smtClean="0"/>
              <a:t>: Show topic message type, subscribers, publishers, etc.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echo &lt;topic&gt;</a:t>
            </a:r>
            <a:r>
              <a:rPr lang="en-US" dirty="0" smtClean="0"/>
              <a:t>: Echo messages published to the topic to the terminal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rostopic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find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/>
              <a:t>: Find topics of the given message 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Ian R. Meinzen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SwRI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9503 W. Commerce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78227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210-522-3166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ian.meinzen@swri.org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www.ROS-Industrial.org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" name="Picture 7" descr="Ian Meinz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371600"/>
            <a:ext cx="2743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43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Ubuntu GUI</a:t>
            </a:r>
            <a:endParaRPr lang="en-US" dirty="0"/>
          </a:p>
        </p:txBody>
      </p:sp>
      <p:pic>
        <p:nvPicPr>
          <p:cNvPr id="7" name="Content Placeholder 6" descr="Desktop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1" y="1058070"/>
            <a:ext cx="5876726" cy="47013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670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Everything?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Ubuntu icon at top left is “Start button”</a:t>
            </a:r>
          </a:p>
          <a:p>
            <a:r>
              <a:rPr lang="en-US" dirty="0" smtClean="0"/>
              <a:t>Applications show up below, can be “pinned” to launcher (some are already)</a:t>
            </a:r>
          </a:p>
          <a:p>
            <a:r>
              <a:rPr lang="en-US" dirty="0" smtClean="0"/>
              <a:t>2x2 grid is workspace launcher; any thumb drives, CDs, etc. are shown below icon</a:t>
            </a:r>
          </a:p>
          <a:p>
            <a:r>
              <a:rPr lang="en-US" dirty="0" smtClean="0"/>
              <a:t>Top right hand corner is “system tray”/notification area</a:t>
            </a:r>
          </a:p>
          <a:p>
            <a:r>
              <a:rPr lang="en-US" dirty="0" smtClean="0"/>
              <a:t>The gear icon at top right can be used to shut down or log off computer.</a:t>
            </a:r>
            <a:endParaRPr lang="en-US" dirty="0"/>
          </a:p>
        </p:txBody>
      </p:sp>
      <p:pic>
        <p:nvPicPr>
          <p:cNvPr id="12" name="Content Placeholder 11" descr="Desktop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Ubuntu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Close, minimize, and maximize buttons are at top left of window, not top right</a:t>
            </a:r>
          </a:p>
          <a:p>
            <a:r>
              <a:rPr lang="en-US" dirty="0" smtClean="0"/>
              <a:t>Menu bar is at top of screen, not window (like Macs)</a:t>
            </a:r>
          </a:p>
          <a:p>
            <a:r>
              <a:rPr lang="en-US" dirty="0" smtClean="0"/>
              <a:t>Must hover mouse over top window to view</a:t>
            </a:r>
          </a:p>
        </p:txBody>
      </p:sp>
      <p:pic>
        <p:nvPicPr>
          <p:cNvPr id="8" name="Content Placeholder 7" descr="Home Filesystem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Click on the Ubuntu icon and start typing</a:t>
            </a:r>
          </a:p>
          <a:p>
            <a:r>
              <a:rPr lang="en-US" dirty="0" smtClean="0"/>
              <a:t>Searches application filenames, titles, descriptions, etc., for your input</a:t>
            </a:r>
          </a:p>
          <a:p>
            <a:r>
              <a:rPr lang="en-US" dirty="0" smtClean="0"/>
              <a:t>When the application shows up, click on it to start</a:t>
            </a:r>
          </a:p>
          <a:p>
            <a:r>
              <a:rPr lang="en-US" dirty="0" smtClean="0"/>
              <a:t>Also searches files, etc. for search terms</a:t>
            </a:r>
          </a:p>
        </p:txBody>
      </p:sp>
      <p:pic>
        <p:nvPicPr>
          <p:cNvPr id="8" name="Content Placeholder 7" descr="gedit search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Launcher Bar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Little triangles on the left side of the icon shows that there are windows of that application open</a:t>
            </a:r>
          </a:p>
          <a:p>
            <a:r>
              <a:rPr lang="en-US" dirty="0" smtClean="0"/>
              <a:t>Triangle on the right hand side shows which window has focus</a:t>
            </a:r>
          </a:p>
          <a:p>
            <a:r>
              <a:rPr lang="en-US" dirty="0" smtClean="0"/>
              <a:t>To pin launcher, right-click on icon and select “Add to launcher”</a:t>
            </a:r>
          </a:p>
        </p:txBody>
      </p:sp>
      <p:pic>
        <p:nvPicPr>
          <p:cNvPr id="8" name="Content Placeholder 7" descr="gedit window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 June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 Template</Template>
  <TotalTime>0</TotalTime>
  <Words>2888</Words>
  <Application>Microsoft Office PowerPoint</Application>
  <PresentationFormat>On-screen Show (4:3)</PresentationFormat>
  <Paragraphs>548</Paragraphs>
  <Slides>49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Slide Template</vt:lpstr>
      <vt:lpstr>Title Slide ONLY</vt:lpstr>
      <vt:lpstr>ROS-Industrial Basic Developer’s Training Class</vt:lpstr>
      <vt:lpstr>Outline</vt:lpstr>
      <vt:lpstr>An Introduction to Linux</vt:lpstr>
      <vt:lpstr>A Lightning Primer to the Ubuntu GUI</vt:lpstr>
      <vt:lpstr>The Ubuntu GUI</vt:lpstr>
      <vt:lpstr>Where Is Everything?</vt:lpstr>
      <vt:lpstr>Ubuntu Windows</vt:lpstr>
      <vt:lpstr>Starting Applications</vt:lpstr>
      <vt:lpstr>Launcher Bar</vt:lpstr>
      <vt:lpstr>Bringing Windows to Foreground</vt:lpstr>
      <vt:lpstr>The Linux File System</vt:lpstr>
      <vt:lpstr>The Linux File System (cont’d).</vt:lpstr>
      <vt:lpstr>Slide 13</vt:lpstr>
      <vt:lpstr>Using the Linux Terminal</vt:lpstr>
      <vt:lpstr>Running Commands in Linux</vt:lpstr>
      <vt:lpstr>Standard Commands for Linux</vt:lpstr>
      <vt:lpstr>An Introduction to ROS</vt:lpstr>
      <vt:lpstr>What is ROS?</vt:lpstr>
      <vt:lpstr>ROS is… plumbing</vt:lpstr>
      <vt:lpstr>…Tools…</vt:lpstr>
      <vt:lpstr>…Capabilities…</vt:lpstr>
      <vt:lpstr>… and Ecosystem</vt:lpstr>
      <vt:lpstr>ROS Programming</vt:lpstr>
      <vt:lpstr>Slide 24</vt:lpstr>
      <vt:lpstr>Configure apt Repository</vt:lpstr>
      <vt:lpstr>Installing Software using apt</vt:lpstr>
      <vt:lpstr>Searching For Packages</vt:lpstr>
      <vt:lpstr>ROS Core programs</vt:lpstr>
      <vt:lpstr>Slide 29</vt:lpstr>
      <vt:lpstr>ROS Packages</vt:lpstr>
      <vt:lpstr>CMakeLists.txt</vt:lpstr>
      <vt:lpstr>package.xml</vt:lpstr>
      <vt:lpstr>catkin_make</vt:lpstr>
      <vt:lpstr>A Simple C++ ROS Node</vt:lpstr>
      <vt:lpstr>Running a ROS Node</vt:lpstr>
      <vt:lpstr>ROS Parameters</vt:lpstr>
      <vt:lpstr>ROS C++ Parameter API</vt:lpstr>
      <vt:lpstr>ROS C++ Parameter API (cont’d)</vt:lpstr>
      <vt:lpstr>rosparam Command Line Tool</vt:lpstr>
      <vt:lpstr>Dynamically reconfiguring nodes</vt:lpstr>
      <vt:lpstr>Slide 41</vt:lpstr>
      <vt:lpstr>ROS Messages</vt:lpstr>
      <vt:lpstr>Custom ROS Messages</vt:lpstr>
      <vt:lpstr>Using rosmsg</vt:lpstr>
      <vt:lpstr>ROS Topics</vt:lpstr>
      <vt:lpstr>Using ROS Topics in C++</vt:lpstr>
      <vt:lpstr>Using ROS Topics in C++ (cont’d)</vt:lpstr>
      <vt:lpstr>Using rostopic</vt:lpstr>
      <vt:lpstr>Contact Info.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2013-05-22T19:14:42Z</dcterms:created>
  <dcterms:modified xsi:type="dcterms:W3CDTF">2014-04-17T19:44:45Z</dcterms:modified>
</cp:coreProperties>
</file>